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2" r:id="rId7"/>
    <p:sldId id="258" r:id="rId8"/>
    <p:sldId id="261" r:id="rId9"/>
    <p:sldId id="259" r:id="rId10"/>
    <p:sldId id="26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955E1D-78D1-E473-73DC-9CFACF3B8A9B}" v="2" dt="2024-07-16T10:10:17.4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72" d="100"/>
          <a:sy n="72" d="100"/>
        </p:scale>
        <p:origin x="34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931E6-2174-3138-24BE-14C488A0EB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FB3792-13BE-3D2F-6BEC-582FF4D062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D8D3E25-4A2C-767C-FEC0-9234625878FD}"/>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5" name="Footer Placeholder 4">
            <a:extLst>
              <a:ext uri="{FF2B5EF4-FFF2-40B4-BE49-F238E27FC236}">
                <a16:creationId xmlns:a16="http://schemas.microsoft.com/office/drawing/2014/main" id="{427784DA-C219-96B9-A7F5-41A92F905D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978BE3-A7B5-1844-6D9F-9192B2F67AC3}"/>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2443555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600FB-8838-EC13-6961-8560EEDA19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273FBB-8520-B5E9-14DB-5F68C633348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DEB87A-9819-8777-D8A9-B8BEDA6CD494}"/>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5" name="Footer Placeholder 4">
            <a:extLst>
              <a:ext uri="{FF2B5EF4-FFF2-40B4-BE49-F238E27FC236}">
                <a16:creationId xmlns:a16="http://schemas.microsoft.com/office/drawing/2014/main" id="{44E0059F-074D-B545-B3B2-E4AFB52502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CAC973-9B86-14C1-7FEC-6A93AD954EA2}"/>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1622675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D3F6B-3D77-DEA4-E86B-00CC125549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3D45A2-3211-5FCF-A400-6DEB85CD420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3250002-854D-6ADF-5BB7-DFC31FB6F38A}"/>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5" name="Footer Placeholder 4">
            <a:extLst>
              <a:ext uri="{FF2B5EF4-FFF2-40B4-BE49-F238E27FC236}">
                <a16:creationId xmlns:a16="http://schemas.microsoft.com/office/drawing/2014/main" id="{433A9A87-3D01-D7DC-26B5-437ADC47E4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699CDE-187C-2063-DFD9-C731ABE61A21}"/>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3254019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FA1BC-1457-5528-8049-537F960206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90E631-844A-351C-10BA-0E69188178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224ED5-58DA-D7AB-2E25-6335BC395D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C429E4C-A7BF-A8E3-5DB3-FD83674A6BC3}"/>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6" name="Footer Placeholder 5">
            <a:extLst>
              <a:ext uri="{FF2B5EF4-FFF2-40B4-BE49-F238E27FC236}">
                <a16:creationId xmlns:a16="http://schemas.microsoft.com/office/drawing/2014/main" id="{0C381AFD-9C84-99F4-C256-9519276402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A4FA55-EA18-51A2-DCBD-99DDA1F8291D}"/>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4021704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8D882-09C1-7122-8F83-A1E2FC28D07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DA051F-4E9D-A551-5301-81F49F01B1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719FF4D-862C-0E6B-AD46-A4BB5C8B40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F86BDF-75D5-5C6C-864D-C4332CEA79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BDA70C-A526-DDCB-9735-B53578E6BA6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7D57EE-12B3-2E64-6F7C-9343C40473B9}"/>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8" name="Footer Placeholder 7">
            <a:extLst>
              <a:ext uri="{FF2B5EF4-FFF2-40B4-BE49-F238E27FC236}">
                <a16:creationId xmlns:a16="http://schemas.microsoft.com/office/drawing/2014/main" id="{93889092-EA8C-3F09-A825-F6607EA93D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41481E-922B-4D33-9FAC-7A51EED8D05F}"/>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1398071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F5EAD-7BDA-02A4-D26B-547D081051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707E943-5385-CF3A-33CD-99F8C81B8058}"/>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4" name="Footer Placeholder 3">
            <a:extLst>
              <a:ext uri="{FF2B5EF4-FFF2-40B4-BE49-F238E27FC236}">
                <a16:creationId xmlns:a16="http://schemas.microsoft.com/office/drawing/2014/main" id="{379D7335-F8B4-8BBD-A496-189DBC70A39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1863661-4D9F-93F5-4709-69201C1CF318}"/>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3534645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32290C-9D1D-A95C-3C1E-23F4C45DF11B}"/>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3" name="Footer Placeholder 2">
            <a:extLst>
              <a:ext uri="{FF2B5EF4-FFF2-40B4-BE49-F238E27FC236}">
                <a16:creationId xmlns:a16="http://schemas.microsoft.com/office/drawing/2014/main" id="{F8D809AA-98E3-8D9F-44C6-71BE9D4A431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894E25-639F-12DC-4954-421CE799D931}"/>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2228344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84018-773F-FFD9-0E76-D1F7559F9E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D3060E-4753-905B-9BAF-E9A4EB9401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3E1AF46-8DBA-4B62-0BAA-5237ED32D0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B7A5E9-7701-AB03-BA15-B460A4E24DC8}"/>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6" name="Footer Placeholder 5">
            <a:extLst>
              <a:ext uri="{FF2B5EF4-FFF2-40B4-BE49-F238E27FC236}">
                <a16:creationId xmlns:a16="http://schemas.microsoft.com/office/drawing/2014/main" id="{A85F1937-96C6-0864-8C96-025ABF7CCA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EEC37B-A237-5B8B-2F50-6A1970B9B1CF}"/>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437988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4F819-D235-0524-6559-982C433DB3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F325CE-7189-35E4-EBEC-ACD35D4B8B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87154C0-CB4E-84EA-604C-156AB38D10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783F57-3CFC-6E67-EEB5-0E71733F27B9}"/>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6" name="Footer Placeholder 5">
            <a:extLst>
              <a:ext uri="{FF2B5EF4-FFF2-40B4-BE49-F238E27FC236}">
                <a16:creationId xmlns:a16="http://schemas.microsoft.com/office/drawing/2014/main" id="{98752F48-ADC3-2C75-AA00-5E1E9DFA48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94048C-52AF-397F-090C-895F419147B0}"/>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2512874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3459A-9AE8-CB2B-5F04-F0FCC6F7F6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95CE00-F0F5-6C4B-57AC-D11E5965F7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D82CA0-F973-CD6D-E266-182F990C287D}"/>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5" name="Footer Placeholder 4">
            <a:extLst>
              <a:ext uri="{FF2B5EF4-FFF2-40B4-BE49-F238E27FC236}">
                <a16:creationId xmlns:a16="http://schemas.microsoft.com/office/drawing/2014/main" id="{BCA15895-E0BA-4626-D056-CE1085DFC0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8E3B07-7515-70DC-6C6D-5F061D862A2E}"/>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3894006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2B53DD-521F-17E2-185B-396062396F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6C4A12-F3C1-993F-F310-C4CE2C623F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89446-49CF-DDCC-117D-79912E752382}"/>
              </a:ext>
            </a:extLst>
          </p:cNvPr>
          <p:cNvSpPr>
            <a:spLocks noGrp="1"/>
          </p:cNvSpPr>
          <p:nvPr>
            <p:ph type="dt" sz="half" idx="10"/>
          </p:nvPr>
        </p:nvSpPr>
        <p:spPr/>
        <p:txBody>
          <a:bodyPr/>
          <a:lstStyle/>
          <a:p>
            <a:fld id="{BCB764B2-1D8F-4289-9412-4A2F4B893C3D}" type="datetimeFigureOut">
              <a:rPr lang="en-GB" smtClean="0"/>
              <a:t>16/07/2024</a:t>
            </a:fld>
            <a:endParaRPr lang="en-GB"/>
          </a:p>
        </p:txBody>
      </p:sp>
      <p:sp>
        <p:nvSpPr>
          <p:cNvPr id="5" name="Footer Placeholder 4">
            <a:extLst>
              <a:ext uri="{FF2B5EF4-FFF2-40B4-BE49-F238E27FC236}">
                <a16:creationId xmlns:a16="http://schemas.microsoft.com/office/drawing/2014/main" id="{C7ABB9C8-7A57-F5FC-4583-9281B4217E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5CF7F8-E0A5-C59D-AFD6-029F7F1056A3}"/>
              </a:ext>
            </a:extLst>
          </p:cNvPr>
          <p:cNvSpPr>
            <a:spLocks noGrp="1"/>
          </p:cNvSpPr>
          <p:nvPr>
            <p:ph type="sldNum" sz="quarter" idx="12"/>
          </p:nvPr>
        </p:nvSpPr>
        <p:spPr/>
        <p:txBody>
          <a:bodyPr/>
          <a:lstStyle/>
          <a:p>
            <a:fld id="{DEA605AE-6C5B-472A-A63C-E82EDFCCEA7E}" type="slidenum">
              <a:rPr lang="en-GB" smtClean="0"/>
              <a:t>‹#›</a:t>
            </a:fld>
            <a:endParaRPr lang="en-GB"/>
          </a:p>
        </p:txBody>
      </p:sp>
    </p:spTree>
    <p:extLst>
      <p:ext uri="{BB962C8B-B14F-4D97-AF65-F5344CB8AC3E}">
        <p14:creationId xmlns:p14="http://schemas.microsoft.com/office/powerpoint/2010/main" val="2740745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15759D-3787-9895-1CBA-7275B0DA69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159C707-F2C2-67EF-3815-DF22F83A2A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93EDC0-BF21-965C-EB16-98ED9EE5FF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CB764B2-1D8F-4289-9412-4A2F4B893C3D}" type="datetimeFigureOut">
              <a:rPr lang="en-GB" smtClean="0"/>
              <a:t>16/07/2024</a:t>
            </a:fld>
            <a:endParaRPr lang="en-GB"/>
          </a:p>
        </p:txBody>
      </p:sp>
      <p:sp>
        <p:nvSpPr>
          <p:cNvPr id="5" name="Footer Placeholder 4">
            <a:extLst>
              <a:ext uri="{FF2B5EF4-FFF2-40B4-BE49-F238E27FC236}">
                <a16:creationId xmlns:a16="http://schemas.microsoft.com/office/drawing/2014/main" id="{D8F9BCC0-F378-C57A-3A78-BC75CB31A7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D1D1138-B760-CC39-61A5-04CA257BD2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EA605AE-6C5B-472A-A63C-E82EDFCCEA7E}" type="slidenum">
              <a:rPr lang="en-GB" smtClean="0"/>
              <a:t>‹#›</a:t>
            </a:fld>
            <a:endParaRPr lang="en-GB"/>
          </a:p>
        </p:txBody>
      </p:sp>
    </p:spTree>
    <p:extLst>
      <p:ext uri="{BB962C8B-B14F-4D97-AF65-F5344CB8AC3E}">
        <p14:creationId xmlns:p14="http://schemas.microsoft.com/office/powerpoint/2010/main" val="21225399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blessededwardcampion.co.uk/class-pag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blessededwardcampion.co.uk/information-about-our-curriculu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234BCC6-39B9-47D9-8BF8-C665401A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BAF5DCF-3A84-C7BD-A444-F28A78F95AF6}"/>
              </a:ext>
            </a:extLst>
          </p:cNvPr>
          <p:cNvPicPr>
            <a:picLocks noChangeAspect="1"/>
          </p:cNvPicPr>
          <p:nvPr/>
        </p:nvPicPr>
        <p:blipFill rotWithShape="1">
          <a:blip r:embed="rId2"/>
          <a:srcRect t="1654" r="-2" b="3418"/>
          <a:stretch/>
        </p:blipFill>
        <p:spPr>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7" name="Picture 6">
            <a:extLst>
              <a:ext uri="{FF2B5EF4-FFF2-40B4-BE49-F238E27FC236}">
                <a16:creationId xmlns:a16="http://schemas.microsoft.com/office/drawing/2014/main" id="{A9750734-CEA8-2D9D-409C-2192625339AC}"/>
              </a:ext>
            </a:extLst>
          </p:cNvPr>
          <p:cNvPicPr>
            <a:picLocks noChangeAspect="1"/>
          </p:cNvPicPr>
          <p:nvPr/>
        </p:nvPicPr>
        <p:blipFill rotWithShape="1">
          <a:blip r:embed="rId3"/>
          <a:srcRect r="-2" b="15107"/>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4" name="Freeform: Shape 13">
            <a:extLst>
              <a:ext uri="{FF2B5EF4-FFF2-40B4-BE49-F238E27FC236}">
                <a16:creationId xmlns:a16="http://schemas.microsoft.com/office/drawing/2014/main" id="{72A9CE9D-DAC3-40AF-B504-78A64A909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506D7452-6CDE-4381-86CE-07B2459383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54197E4-0BCC-E7F7-28D2-6061CF2D974D}"/>
              </a:ext>
            </a:extLst>
          </p:cNvPr>
          <p:cNvSpPr>
            <a:spLocks noGrp="1"/>
          </p:cNvSpPr>
          <p:nvPr>
            <p:ph type="ctrTitle"/>
          </p:nvPr>
        </p:nvSpPr>
        <p:spPr>
          <a:xfrm>
            <a:off x="126124" y="1524659"/>
            <a:ext cx="5728138" cy="2774088"/>
          </a:xfrm>
        </p:spPr>
        <p:txBody>
          <a:bodyPr>
            <a:normAutofit/>
          </a:bodyPr>
          <a:lstStyle/>
          <a:p>
            <a:pPr algn="l"/>
            <a:r>
              <a:rPr lang="en-GB" sz="5400" dirty="0"/>
              <a:t>Welcome to Year 4</a:t>
            </a:r>
          </a:p>
        </p:txBody>
      </p:sp>
      <p:sp>
        <p:nvSpPr>
          <p:cNvPr id="3" name="Subtitle 2">
            <a:extLst>
              <a:ext uri="{FF2B5EF4-FFF2-40B4-BE49-F238E27FC236}">
                <a16:creationId xmlns:a16="http://schemas.microsoft.com/office/drawing/2014/main" id="{9C2561A7-0009-029F-E43B-9E795E2314B5}"/>
              </a:ext>
            </a:extLst>
          </p:cNvPr>
          <p:cNvSpPr>
            <a:spLocks noGrp="1"/>
          </p:cNvSpPr>
          <p:nvPr>
            <p:ph type="subTitle" idx="1"/>
          </p:nvPr>
        </p:nvSpPr>
        <p:spPr>
          <a:xfrm>
            <a:off x="438912" y="4687367"/>
            <a:ext cx="4917948" cy="1335024"/>
          </a:xfrm>
        </p:spPr>
        <p:txBody>
          <a:bodyPr>
            <a:normAutofit/>
          </a:bodyPr>
          <a:lstStyle/>
          <a:p>
            <a:r>
              <a:rPr lang="en-GB" sz="2800" dirty="0"/>
              <a:t>Parent/Teacher meeting</a:t>
            </a:r>
          </a:p>
        </p:txBody>
      </p:sp>
      <p:sp>
        <p:nvSpPr>
          <p:cNvPr id="18" name="Rectangle 17">
            <a:extLst>
              <a:ext uri="{FF2B5EF4-FFF2-40B4-BE49-F238E27FC236}">
                <a16:creationId xmlns:a16="http://schemas.microsoft.com/office/drawing/2014/main" id="{762DA937-8B55-4317-BD32-98D7AF30E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20" name="Rectangle 19">
            <a:extLst>
              <a:ext uri="{FF2B5EF4-FFF2-40B4-BE49-F238E27FC236}">
                <a16:creationId xmlns:a16="http://schemas.microsoft.com/office/drawing/2014/main" id="{C52EE5A8-045B-4D39-8ED1-51333408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0178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7F575-145E-96A8-36B3-6DF2B52D1137}"/>
              </a:ext>
            </a:extLst>
          </p:cNvPr>
          <p:cNvSpPr>
            <a:spLocks noGrp="1"/>
          </p:cNvSpPr>
          <p:nvPr>
            <p:ph type="title"/>
          </p:nvPr>
        </p:nvSpPr>
        <p:spPr/>
        <p:txBody>
          <a:bodyPr/>
          <a:lstStyle/>
          <a:p>
            <a:pPr algn="ctr"/>
            <a:r>
              <a:rPr lang="en-GB" dirty="0"/>
              <a:t>Welcome!</a:t>
            </a:r>
          </a:p>
        </p:txBody>
      </p:sp>
      <p:sp>
        <p:nvSpPr>
          <p:cNvPr id="3" name="Content Placeholder 2">
            <a:extLst>
              <a:ext uri="{FF2B5EF4-FFF2-40B4-BE49-F238E27FC236}">
                <a16:creationId xmlns:a16="http://schemas.microsoft.com/office/drawing/2014/main" id="{CC74A34B-08DC-3ACD-CDA6-482076306EBC}"/>
              </a:ext>
            </a:extLst>
          </p:cNvPr>
          <p:cNvSpPr>
            <a:spLocks noGrp="1"/>
          </p:cNvSpPr>
          <p:nvPr>
            <p:ph idx="1"/>
          </p:nvPr>
        </p:nvSpPr>
        <p:spPr/>
        <p:txBody>
          <a:bodyPr/>
          <a:lstStyle/>
          <a:p>
            <a:r>
              <a:rPr lang="en-GB" dirty="0"/>
              <a:t>Mrs Herbert </a:t>
            </a:r>
          </a:p>
          <a:p>
            <a:r>
              <a:rPr lang="en-GB" dirty="0"/>
              <a:t>Year 4 Teacher, Maths, Computing and  Modern Foreign Language Co-Ordinator </a:t>
            </a:r>
          </a:p>
        </p:txBody>
      </p:sp>
    </p:spTree>
    <p:extLst>
      <p:ext uri="{BB962C8B-B14F-4D97-AF65-F5344CB8AC3E}">
        <p14:creationId xmlns:p14="http://schemas.microsoft.com/office/powerpoint/2010/main" val="862834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5E035-43D3-3D76-CFC6-5830959E63D3}"/>
              </a:ext>
            </a:extLst>
          </p:cNvPr>
          <p:cNvSpPr>
            <a:spLocks noGrp="1"/>
          </p:cNvSpPr>
          <p:nvPr>
            <p:ph type="title"/>
          </p:nvPr>
        </p:nvSpPr>
        <p:spPr/>
        <p:txBody>
          <a:bodyPr/>
          <a:lstStyle/>
          <a:p>
            <a:pPr algn="ctr"/>
            <a:r>
              <a:rPr lang="en-GB" dirty="0"/>
              <a:t>Home/School communication</a:t>
            </a:r>
          </a:p>
        </p:txBody>
      </p:sp>
      <p:sp>
        <p:nvSpPr>
          <p:cNvPr id="3" name="Content Placeholder 2">
            <a:extLst>
              <a:ext uri="{FF2B5EF4-FFF2-40B4-BE49-F238E27FC236}">
                <a16:creationId xmlns:a16="http://schemas.microsoft.com/office/drawing/2014/main" id="{171B6D22-341A-2057-0525-65884CE93160}"/>
              </a:ext>
            </a:extLst>
          </p:cNvPr>
          <p:cNvSpPr>
            <a:spLocks noGrp="1"/>
          </p:cNvSpPr>
          <p:nvPr>
            <p:ph idx="1"/>
          </p:nvPr>
        </p:nvSpPr>
        <p:spPr/>
        <p:txBody>
          <a:bodyPr/>
          <a:lstStyle/>
          <a:p>
            <a:r>
              <a:rPr lang="en-GB" dirty="0"/>
              <a:t>Class dojo</a:t>
            </a:r>
          </a:p>
          <a:p>
            <a:r>
              <a:rPr lang="en-GB" dirty="0"/>
              <a:t>Newsletter email and on website</a:t>
            </a:r>
          </a:p>
          <a:p>
            <a:r>
              <a:rPr lang="en-GB" dirty="0"/>
              <a:t>Website class page </a:t>
            </a:r>
            <a:r>
              <a:rPr lang="en-GB" dirty="0">
                <a:hlinkClick r:id="rId2"/>
              </a:rPr>
              <a:t>Class Pages | The Blessed Edward Campion Federation</a:t>
            </a:r>
            <a:endParaRPr lang="en-GB" dirty="0"/>
          </a:p>
          <a:p>
            <a:r>
              <a:rPr lang="en-GB" dirty="0"/>
              <a:t>Termly class bulletin </a:t>
            </a:r>
          </a:p>
          <a:p>
            <a:r>
              <a:rPr lang="en-GB" dirty="0"/>
              <a:t>Beginning and end of the day (please be aware we will be dismissing a class)</a:t>
            </a:r>
          </a:p>
          <a:p>
            <a:r>
              <a:rPr lang="en-GB" dirty="0"/>
              <a:t>Make appointments via the office</a:t>
            </a:r>
          </a:p>
          <a:p>
            <a:r>
              <a:rPr lang="en-GB" dirty="0"/>
              <a:t>Parents evenings</a:t>
            </a:r>
          </a:p>
          <a:p>
            <a:endParaRPr lang="en-GB" dirty="0"/>
          </a:p>
        </p:txBody>
      </p:sp>
    </p:spTree>
    <p:extLst>
      <p:ext uri="{BB962C8B-B14F-4D97-AF65-F5344CB8AC3E}">
        <p14:creationId xmlns:p14="http://schemas.microsoft.com/office/powerpoint/2010/main" val="2548960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1373A-4D21-5B56-5D6C-04B277CFE811}"/>
              </a:ext>
            </a:extLst>
          </p:cNvPr>
          <p:cNvSpPr>
            <a:spLocks noGrp="1"/>
          </p:cNvSpPr>
          <p:nvPr>
            <p:ph type="title"/>
          </p:nvPr>
        </p:nvSpPr>
        <p:spPr/>
        <p:txBody>
          <a:bodyPr/>
          <a:lstStyle/>
          <a:p>
            <a:pPr algn="ctr"/>
            <a:r>
              <a:rPr lang="en-GB" dirty="0"/>
              <a:t>Home expectations</a:t>
            </a:r>
          </a:p>
        </p:txBody>
      </p:sp>
      <p:sp>
        <p:nvSpPr>
          <p:cNvPr id="3" name="Content Placeholder 2">
            <a:extLst>
              <a:ext uri="{FF2B5EF4-FFF2-40B4-BE49-F238E27FC236}">
                <a16:creationId xmlns:a16="http://schemas.microsoft.com/office/drawing/2014/main" id="{82CF0206-94FC-1041-D9DB-24C74BB12DC2}"/>
              </a:ext>
            </a:extLst>
          </p:cNvPr>
          <p:cNvSpPr>
            <a:spLocks noGrp="1"/>
          </p:cNvSpPr>
          <p:nvPr>
            <p:ph idx="1"/>
          </p:nvPr>
        </p:nvSpPr>
        <p:spPr>
          <a:xfrm>
            <a:off x="630621" y="1471448"/>
            <a:ext cx="11151476" cy="4960883"/>
          </a:xfrm>
        </p:spPr>
        <p:txBody>
          <a:bodyPr>
            <a:normAutofit fontScale="77500" lnSpcReduction="20000"/>
          </a:bodyPr>
          <a:lstStyle/>
          <a:p>
            <a:r>
              <a:rPr lang="en-GB" dirty="0"/>
              <a:t>Spellings- Children will write their spellings in their journals on a Friday.  These spellings will then be used to complete their dictation sheet homework which needs to be handed in on Wednesday.  They also need to complete the spelling activity on </a:t>
            </a:r>
            <a:r>
              <a:rPr lang="en-GB" dirty="0" err="1"/>
              <a:t>Purplemash</a:t>
            </a:r>
            <a:r>
              <a:rPr lang="en-GB" dirty="0"/>
              <a:t> and practise the spellings at home everyday.</a:t>
            </a:r>
          </a:p>
          <a:p>
            <a:r>
              <a:rPr lang="en-GB" dirty="0"/>
              <a:t>Times tables – Each week the children will be tested on their </a:t>
            </a:r>
            <a:r>
              <a:rPr lang="en-GB" dirty="0" err="1"/>
              <a:t>timestables</a:t>
            </a:r>
            <a:r>
              <a:rPr lang="en-GB" dirty="0"/>
              <a:t> and we expect them to be learning the times table which has been set for them and recorded in their journals.</a:t>
            </a:r>
          </a:p>
          <a:p>
            <a:r>
              <a:rPr lang="en-GB" dirty="0"/>
              <a:t>Reading – We expect children to read at home everyday.  Please colour in a ninja each time your child reads and sign the diary at the end of the week.</a:t>
            </a:r>
          </a:p>
          <a:p>
            <a:r>
              <a:rPr lang="en-GB" dirty="0"/>
              <a:t>Class dojo- Class dojo will be updated to send whole class updates and will sometimes set exciting home learning challenges</a:t>
            </a:r>
          </a:p>
          <a:p>
            <a:r>
              <a:rPr lang="en-GB" dirty="0"/>
              <a:t>KIRFs – Each half-term you will receive a set of Key Instant Recall Facts which we want children to know off by heart.  Please use the guidance, websites and facts on these sheets to support and challenge your child.</a:t>
            </a:r>
          </a:p>
          <a:p>
            <a:r>
              <a:rPr lang="en-GB" dirty="0"/>
              <a:t>Use of Journal – Journal is used to record spellings and times tables, record reading, passwords and as a learning aid. This must come back into school each day.</a:t>
            </a:r>
          </a:p>
        </p:txBody>
      </p:sp>
    </p:spTree>
    <p:extLst>
      <p:ext uri="{BB962C8B-B14F-4D97-AF65-F5344CB8AC3E}">
        <p14:creationId xmlns:p14="http://schemas.microsoft.com/office/powerpoint/2010/main" val="3481102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51FD8-C465-1E72-3151-974A0C0E4B27}"/>
              </a:ext>
            </a:extLst>
          </p:cNvPr>
          <p:cNvSpPr>
            <a:spLocks noGrp="1"/>
          </p:cNvSpPr>
          <p:nvPr>
            <p:ph type="title"/>
          </p:nvPr>
        </p:nvSpPr>
        <p:spPr/>
        <p:txBody>
          <a:bodyPr/>
          <a:lstStyle/>
          <a:p>
            <a:r>
              <a:rPr lang="en-GB" dirty="0"/>
              <a:t>Classroom expectations </a:t>
            </a:r>
          </a:p>
        </p:txBody>
      </p:sp>
      <p:sp>
        <p:nvSpPr>
          <p:cNvPr id="3" name="Content Placeholder 2">
            <a:extLst>
              <a:ext uri="{FF2B5EF4-FFF2-40B4-BE49-F238E27FC236}">
                <a16:creationId xmlns:a16="http://schemas.microsoft.com/office/drawing/2014/main" id="{7D909164-7EB2-416F-2626-7195CEE6C141}"/>
              </a:ext>
            </a:extLst>
          </p:cNvPr>
          <p:cNvSpPr>
            <a:spLocks noGrp="1"/>
          </p:cNvSpPr>
          <p:nvPr>
            <p:ph idx="1"/>
          </p:nvPr>
        </p:nvSpPr>
        <p:spPr/>
        <p:txBody>
          <a:bodyPr>
            <a:normAutofit fontScale="92500" lnSpcReduction="20000"/>
          </a:bodyPr>
          <a:lstStyle/>
          <a:p>
            <a:r>
              <a:rPr lang="en-GB" dirty="0"/>
              <a:t>Behaviour system- please see the Behaviour display (for further detailed information on this then please read the behaviour policy on our website)</a:t>
            </a:r>
          </a:p>
          <a:p>
            <a:r>
              <a:rPr lang="en-GB" dirty="0"/>
              <a:t>Classroom equipment – Children do not need to bring their own pencil case into school for lessons but may bring one in for using at break and lunch. All the equipment they will need for lessons is provided. </a:t>
            </a:r>
          </a:p>
          <a:p>
            <a:r>
              <a:rPr lang="en-GB" dirty="0"/>
              <a:t>Water bottle – please ensue it is labelled and taken home each day </a:t>
            </a:r>
          </a:p>
          <a:p>
            <a:r>
              <a:rPr lang="en-GB" dirty="0"/>
              <a:t>Uniform: tie, shirt, jumper and trousers/skirt/dress. Black shoes or black trainers. Remember to wear a school PE kit on PE days.</a:t>
            </a:r>
          </a:p>
          <a:p>
            <a:r>
              <a:rPr lang="en-GB" dirty="0"/>
              <a:t>Please ensure all children come to school ready to learn!  Their book bag should include; reading book (rainbow and banded), reading journal and times table card.</a:t>
            </a:r>
          </a:p>
          <a:p>
            <a:endParaRPr lang="en-GB" dirty="0"/>
          </a:p>
        </p:txBody>
      </p:sp>
    </p:spTree>
    <p:extLst>
      <p:ext uri="{BB962C8B-B14F-4D97-AF65-F5344CB8AC3E}">
        <p14:creationId xmlns:p14="http://schemas.microsoft.com/office/powerpoint/2010/main" val="2819970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7E7D4-29AE-4C29-3432-151E7811D7CD}"/>
              </a:ext>
            </a:extLst>
          </p:cNvPr>
          <p:cNvSpPr>
            <a:spLocks noGrp="1"/>
          </p:cNvSpPr>
          <p:nvPr>
            <p:ph type="title"/>
          </p:nvPr>
        </p:nvSpPr>
        <p:spPr/>
        <p:txBody>
          <a:bodyPr/>
          <a:lstStyle/>
          <a:p>
            <a:pPr algn="ctr"/>
            <a:r>
              <a:rPr lang="en-GB" dirty="0"/>
              <a:t>Our curriculum </a:t>
            </a:r>
            <a:br>
              <a:rPr lang="en-GB" dirty="0"/>
            </a:br>
            <a:r>
              <a:rPr lang="en-GB" dirty="0"/>
              <a:t>Bespoke, engaging and relevant</a:t>
            </a:r>
          </a:p>
        </p:txBody>
      </p:sp>
      <p:sp>
        <p:nvSpPr>
          <p:cNvPr id="3" name="Content Placeholder 2">
            <a:extLst>
              <a:ext uri="{FF2B5EF4-FFF2-40B4-BE49-F238E27FC236}">
                <a16:creationId xmlns:a16="http://schemas.microsoft.com/office/drawing/2014/main" id="{AEA3AF45-92AB-250B-54BE-12E2808152E9}"/>
              </a:ext>
            </a:extLst>
          </p:cNvPr>
          <p:cNvSpPr>
            <a:spLocks noGrp="1"/>
          </p:cNvSpPr>
          <p:nvPr>
            <p:ph idx="1"/>
          </p:nvPr>
        </p:nvSpPr>
        <p:spPr/>
        <p:txBody>
          <a:bodyPr vert="horz" lIns="91440" tIns="45720" rIns="91440" bIns="45720" rtlCol="0" anchor="t">
            <a:normAutofit fontScale="92500" lnSpcReduction="20000"/>
          </a:bodyPr>
          <a:lstStyle/>
          <a:p>
            <a:pPr marL="0" indent="0">
              <a:buNone/>
            </a:pPr>
            <a:r>
              <a:rPr lang="en-GB" dirty="0"/>
              <a:t>Long term plan - </a:t>
            </a:r>
            <a:r>
              <a:rPr lang="en-GB" dirty="0">
                <a:hlinkClick r:id="rId2"/>
              </a:rPr>
              <a:t>Information about our Curriculum | The Blessed Edward Campion Federation</a:t>
            </a:r>
            <a:endParaRPr lang="en-GB" dirty="0"/>
          </a:p>
          <a:p>
            <a:pPr marL="0" indent="0">
              <a:buNone/>
            </a:pPr>
            <a:endParaRPr lang="en-GB" dirty="0"/>
          </a:p>
          <a:p>
            <a:pPr marL="0" indent="0">
              <a:buNone/>
            </a:pPr>
            <a:r>
              <a:rPr lang="en-GB" dirty="0"/>
              <a:t>We will be reading The Ancient Egypt Sleepover, </a:t>
            </a:r>
            <a:r>
              <a:rPr lang="en-GB" dirty="0" err="1"/>
              <a:t>Krindlekrax</a:t>
            </a:r>
            <a:r>
              <a:rPr lang="en-GB" dirty="0"/>
              <a:t> and Charlie and the Chocolate Factory.</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94717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0A437-3A9D-E53A-C4AA-FA0C443F1038}"/>
              </a:ext>
            </a:extLst>
          </p:cNvPr>
          <p:cNvSpPr>
            <a:spLocks noGrp="1"/>
          </p:cNvSpPr>
          <p:nvPr>
            <p:ph type="title"/>
          </p:nvPr>
        </p:nvSpPr>
        <p:spPr/>
        <p:txBody>
          <a:bodyPr/>
          <a:lstStyle/>
          <a:p>
            <a:pPr algn="ctr"/>
            <a:r>
              <a:rPr lang="en-GB" dirty="0"/>
              <a:t>Enrichment </a:t>
            </a:r>
          </a:p>
        </p:txBody>
      </p:sp>
      <p:sp>
        <p:nvSpPr>
          <p:cNvPr id="3" name="Content Placeholder 2">
            <a:extLst>
              <a:ext uri="{FF2B5EF4-FFF2-40B4-BE49-F238E27FC236}">
                <a16:creationId xmlns:a16="http://schemas.microsoft.com/office/drawing/2014/main" id="{3C112D7E-8C94-FFBF-81A2-5039F882A734}"/>
              </a:ext>
            </a:extLst>
          </p:cNvPr>
          <p:cNvSpPr>
            <a:spLocks noGrp="1"/>
          </p:cNvSpPr>
          <p:nvPr>
            <p:ph idx="1"/>
          </p:nvPr>
        </p:nvSpPr>
        <p:spPr/>
        <p:txBody>
          <a:bodyPr/>
          <a:lstStyle/>
          <a:p>
            <a:pPr marL="0" indent="0">
              <a:buNone/>
            </a:pPr>
            <a:r>
              <a:rPr lang="en-GB" dirty="0"/>
              <a:t>Trips – In Year 4 we will have two main trips.  One to Carding Mill Valley and another one to Chester Zoo!</a:t>
            </a:r>
          </a:p>
          <a:p>
            <a:pPr marL="0" indent="0">
              <a:buNone/>
            </a:pPr>
            <a:r>
              <a:rPr lang="en-GB" dirty="0"/>
              <a:t>Clubs – There will be a number of clubs including gardening, sports, art and boosters which your child will be invited to attend.</a:t>
            </a:r>
          </a:p>
          <a:p>
            <a:pPr marL="0" indent="0">
              <a:buNone/>
            </a:pPr>
            <a:r>
              <a:rPr lang="en-GB" dirty="0"/>
              <a:t>Celebration days - </a:t>
            </a:r>
            <a:r>
              <a:rPr lang="en-GB" dirty="0" err="1"/>
              <a:t>Relgious</a:t>
            </a:r>
            <a:r>
              <a:rPr lang="en-GB" dirty="0"/>
              <a:t>, Online safety, Charity</a:t>
            </a:r>
          </a:p>
          <a:p>
            <a:pPr marL="0" indent="0">
              <a:buNone/>
            </a:pPr>
            <a:endParaRPr lang="en-GB" dirty="0"/>
          </a:p>
        </p:txBody>
      </p:sp>
    </p:spTree>
    <p:extLst>
      <p:ext uri="{BB962C8B-B14F-4D97-AF65-F5344CB8AC3E}">
        <p14:creationId xmlns:p14="http://schemas.microsoft.com/office/powerpoint/2010/main" val="12899777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92cd515-316b-49c9-b62c-6b5cb11d1180">
      <Terms xmlns="http://schemas.microsoft.com/office/infopath/2007/PartnerControls"/>
    </lcf76f155ced4ddcb4097134ff3c332f>
    <TaxCatchAll xmlns="3c6552ff-e203-492b-9a4a-86c2b1ce869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1358D19FC293B4FA58C454DED436807" ma:contentTypeVersion="" ma:contentTypeDescription="Create a new document." ma:contentTypeScope="" ma:versionID="d3004a5631be6126d70559c22190884f">
  <xsd:schema xmlns:xsd="http://www.w3.org/2001/XMLSchema" xmlns:xs="http://www.w3.org/2001/XMLSchema" xmlns:p="http://schemas.microsoft.com/office/2006/metadata/properties" xmlns:ns2="992cd515-316b-49c9-b62c-6b5cb11d1180" xmlns:ns3="d625397c-e9a8-475c-9441-4eae397e9f59" xmlns:ns4="3c6552ff-e203-492b-9a4a-86c2b1ce869f" targetNamespace="http://schemas.microsoft.com/office/2006/metadata/properties" ma:root="true" ma:fieldsID="d9d9dbc49c3561a5f1c1d0eb3bdf6b42" ns2:_="" ns3:_="" ns4:_="">
    <xsd:import namespace="992cd515-316b-49c9-b62c-6b5cb11d1180"/>
    <xsd:import namespace="d625397c-e9a8-475c-9441-4eae397e9f59"/>
    <xsd:import namespace="3c6552ff-e203-492b-9a4a-86c2b1ce869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2cd515-316b-49c9-b62c-6b5cb11d11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1c470fb7-5308-496a-a12b-188b66d4a6e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625397c-e9a8-475c-9441-4eae397e9f5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c6552ff-e203-492b-9a4a-86c2b1ce869f"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69A495D3-C1F9-4A5C-8C8F-99151387A5B0}" ma:internalName="TaxCatchAll" ma:showField="CatchAllData" ma:web="{d625397c-e9a8-475c-9441-4eae397e9f5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0147F3-780F-4EA9-BAC0-01A623260A2A}">
  <ds:schemaRefs>
    <ds:schemaRef ds:uri="http://www.w3.org/XML/1998/namespace"/>
    <ds:schemaRef ds:uri="http://purl.org/dc/elements/1.1/"/>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3c6552ff-e203-492b-9a4a-86c2b1ce869f"/>
    <ds:schemaRef ds:uri="d625397c-e9a8-475c-9441-4eae397e9f59"/>
    <ds:schemaRef ds:uri="992cd515-316b-49c9-b62c-6b5cb11d1180"/>
    <ds:schemaRef ds:uri="http://purl.org/dc/dcmitype/"/>
    <ds:schemaRef ds:uri="http://purl.org/dc/terms/"/>
  </ds:schemaRefs>
</ds:datastoreItem>
</file>

<file path=customXml/itemProps2.xml><?xml version="1.0" encoding="utf-8"?>
<ds:datastoreItem xmlns:ds="http://schemas.openxmlformats.org/officeDocument/2006/customXml" ds:itemID="{DC72F61B-84A1-4ED7-8E93-85E0464BAD23}">
  <ds:schemaRefs>
    <ds:schemaRef ds:uri="http://schemas.microsoft.com/sharepoint/v3/contenttype/forms"/>
  </ds:schemaRefs>
</ds:datastoreItem>
</file>

<file path=customXml/itemProps3.xml><?xml version="1.0" encoding="utf-8"?>
<ds:datastoreItem xmlns:ds="http://schemas.openxmlformats.org/officeDocument/2006/customXml" ds:itemID="{876B6BAA-DB7F-4C00-90FD-2CC723C420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2cd515-316b-49c9-b62c-6b5cb11d1180"/>
    <ds:schemaRef ds:uri="d625397c-e9a8-475c-9441-4eae397e9f59"/>
    <ds:schemaRef ds:uri="3c6552ff-e203-492b-9a4a-86c2b1ce86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90</TotalTime>
  <Words>530</Words>
  <Application>Microsoft Office PowerPoint</Application>
  <PresentationFormat>Widescreen</PresentationFormat>
  <Paragraphs>41</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Aptos Display</vt:lpstr>
      <vt:lpstr>Arial</vt:lpstr>
      <vt:lpstr>Avenir Next LT Pro</vt:lpstr>
      <vt:lpstr>Calibri</vt:lpstr>
      <vt:lpstr>Office Theme</vt:lpstr>
      <vt:lpstr>Welcome to Year 4</vt:lpstr>
      <vt:lpstr>Welcome!</vt:lpstr>
      <vt:lpstr>Home/School communication</vt:lpstr>
      <vt:lpstr>Home expectations</vt:lpstr>
      <vt:lpstr>Classroom expectations </vt:lpstr>
      <vt:lpstr>Our curriculum  Bespoke, engaging and relevant</vt:lpstr>
      <vt:lpstr>Enrichment </vt:lpstr>
    </vt:vector>
  </TitlesOfParts>
  <Company>Telford and Wrekin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Herbert, Chelsea</dc:creator>
  <cp:lastModifiedBy>Herbert, Chelsea</cp:lastModifiedBy>
  <cp:revision>5</cp:revision>
  <dcterms:created xsi:type="dcterms:W3CDTF">2024-06-13T08:25:17Z</dcterms:created>
  <dcterms:modified xsi:type="dcterms:W3CDTF">2024-07-16T14:24:09Z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0x01010071358D19FC293B4FA58C454DED436807</vt:lpwstr>
  </property>
  <property fmtid="{D5CDD505-2E9C-101B-9397-08002B2CF9AE}" pid="3" name="MediaServiceImageTags">
    <vt:lpwstr/>
  </property>
</Properties>
</file>